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7"/>
  </p:notesMasterIdLst>
  <p:sldIdLst>
    <p:sldId id="266" r:id="rId2"/>
    <p:sldId id="285" r:id="rId3"/>
    <p:sldId id="284"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2" r:id="rId20"/>
    <p:sldId id="303" r:id="rId21"/>
    <p:sldId id="304" r:id="rId22"/>
    <p:sldId id="305" r:id="rId23"/>
    <p:sldId id="306" r:id="rId24"/>
    <p:sldId id="307" r:id="rId25"/>
    <p:sldId id="260" r:id="rId26"/>
    <p:sldId id="257" r:id="rId27"/>
    <p:sldId id="261" r:id="rId28"/>
    <p:sldId id="262" r:id="rId29"/>
    <p:sldId id="263" r:id="rId30"/>
    <p:sldId id="264" r:id="rId31"/>
    <p:sldId id="265" r:id="rId32"/>
    <p:sldId id="309" r:id="rId33"/>
    <p:sldId id="267" r:id="rId34"/>
    <p:sldId id="271"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93" d="100"/>
          <a:sy n="93" d="100"/>
        </p:scale>
        <p:origin x="274" y="8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ECE8CC-327A-12DF-3F26-6A63616398E3}"/>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69F8E035-E2BB-48E7-72A4-14183BF2A139}"/>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D308FD47-B449-74F9-9F11-2097E7BDCC6C}"/>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E00282F1-5921-B1CC-6916-F470A9A8D26D}"/>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03784B6-9D3E-70FD-B34F-0412B486805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33CCBA9-0158-B928-700A-AC94120E1AA2}"/>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90AAF565-07CD-A7E7-3DE3-C19B56F287A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1449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9EDD3703-0DEA-44AB-06FF-1CDC1B7D50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D3E4AC-413B-2EC4-257C-DE0E6D7C4861}"/>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6B409F52-84EB-56FE-116C-6CF7094088A5}"/>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568C7A9-841B-64D9-3166-2F27B43BBA7B}"/>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B7B1C975-D5F2-10D2-16FA-C4023B3902EF}"/>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694B27D7-2DFA-204C-5FEC-7EA542BD6202}"/>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C51677B9-BB7A-1D5E-25EA-02FDDBB6AB18}"/>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5AD932F6-12A1-17E6-8D95-B072A884F6FE}"/>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772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8C7309B9-8841-FBBC-607C-2722A697DA17}"/>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718AFB4F-874B-A73E-7784-9AB09E2EBADB}"/>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8F81636C-1DAE-397A-7EF1-96062BA0D4C9}"/>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7186411-4270-A2C8-6ACD-14FD16BE100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0C4E8283-67EA-AEFE-834E-5BB2E3588A01}"/>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4A494726-2206-BFB2-9B39-C85285189F7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67E2B6E3-A068-D5DD-8E99-A1B29AC350A3}"/>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4470921D-FE65-EE5E-DC44-9A153FA9E1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CDF7D15E-C260-6D33-C196-D1D7DAB7A62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9D246830-1615-FEEA-A854-3F45A254C07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510C650E-A749-E806-BFF9-B6BB9003DBDD}"/>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92181C48-27AF-0C98-3515-8E8B7F8ED73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789EB68E-D3C8-646A-7C27-AF07D63669E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52143A04-8DAC-FEF7-D008-AED1B63018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62172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lambda-architecture.net/"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atabricks.com/glossary/lambda-architectur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oreilly.com/ideas/questioning-the-lambda-architecture"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www.talend.com/blog/2017/08/28/lambda-kappa-real-time-big-data-architecture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Streaming Data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Lambda Architecture </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261593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IN" dirty="0"/>
              <a:t>Proposed by Nathan </a:t>
            </a:r>
            <a:r>
              <a:rPr lang="en-IN" dirty="0" err="1"/>
              <a:t>Marz</a:t>
            </a:r>
            <a:r>
              <a:rPr lang="en-IN" dirty="0"/>
              <a:t> based on his experience working on distributed data processing systems at </a:t>
            </a:r>
            <a:r>
              <a:rPr lang="en-IN" dirty="0" err="1"/>
              <a:t>Backtype</a:t>
            </a:r>
            <a:r>
              <a:rPr lang="en-IN" dirty="0"/>
              <a:t> and Twitter</a:t>
            </a:r>
          </a:p>
          <a:p>
            <a:r>
              <a:rPr lang="en-IN" dirty="0"/>
              <a:t>A generic, scalable and fault-tolerant data processing architecture</a:t>
            </a:r>
          </a:p>
          <a:p>
            <a:endParaRPr lang="en-IN" dirty="0"/>
          </a:p>
          <a:p>
            <a:r>
              <a:rPr lang="en-IN" dirty="0"/>
              <a:t>Lambda Architecture  </a:t>
            </a:r>
          </a:p>
          <a:p>
            <a:pPr lvl="1"/>
            <a:r>
              <a:rPr lang="en-IN" dirty="0"/>
              <a:t>aims to satisfy the needs for a robust system that is fault-tolerant, both against hardware failures and human mistakes</a:t>
            </a:r>
          </a:p>
          <a:p>
            <a:pPr lvl="1"/>
            <a:r>
              <a:rPr lang="en-IN" dirty="0"/>
              <a:t>being able to serve a wide range of workloads and use cases</a:t>
            </a:r>
          </a:p>
          <a:p>
            <a:pPr lvl="1"/>
            <a:r>
              <a:rPr lang="en-IN" dirty="0"/>
              <a:t>in which low-latency reads and updates are required. </a:t>
            </a:r>
          </a:p>
          <a:p>
            <a:endParaRPr lang="en-IN" dirty="0"/>
          </a:p>
          <a:p>
            <a:r>
              <a:rPr lang="en-IN" dirty="0"/>
              <a:t>The resulting system should be linearly scalable, and it should scale out rather than up.</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94573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(2)</a:t>
            </a:r>
            <a:endParaRPr lang="en-IN" dirty="0"/>
          </a:p>
        </p:txBody>
      </p:sp>
      <p:sp>
        <p:nvSpPr>
          <p:cNvPr id="3" name="Text Placeholder 2"/>
          <p:cNvSpPr>
            <a:spLocks noGrp="1"/>
          </p:cNvSpPr>
          <p:nvPr>
            <p:ph type="body" sz="quarter" idx="13"/>
          </p:nvPr>
        </p:nvSpPr>
        <p:spPr>
          <a:xfrm>
            <a:off x="857739" y="1600201"/>
            <a:ext cx="10160000" cy="44957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133600" y="1752600"/>
            <a:ext cx="7343775" cy="4124325"/>
          </a:xfrm>
          <a:prstGeom prst="rect">
            <a:avLst/>
          </a:prstGeom>
          <a:noFill/>
          <a:ln w="9525">
            <a:noFill/>
            <a:miter lim="800000"/>
            <a:headEnd/>
            <a:tailEnd/>
          </a:ln>
        </p:spPr>
      </p:pic>
      <p:sp>
        <p:nvSpPr>
          <p:cNvPr id="6" name="TextBox 5"/>
          <p:cNvSpPr txBox="1"/>
          <p:nvPr/>
        </p:nvSpPr>
        <p:spPr>
          <a:xfrm>
            <a:off x="838200" y="6324600"/>
            <a:ext cx="6553200" cy="369332"/>
          </a:xfrm>
          <a:prstGeom prst="rect">
            <a:avLst/>
          </a:prstGeom>
          <a:noFill/>
        </p:spPr>
        <p:txBody>
          <a:bodyPr wrap="square" rtlCol="0">
            <a:spAutoFit/>
          </a:bodyPr>
          <a:lstStyle/>
          <a:p>
            <a:r>
              <a:rPr lang="en-US" dirty="0"/>
              <a:t>Source : </a:t>
            </a:r>
            <a:r>
              <a:rPr lang="en-IN" dirty="0">
                <a:hlinkClick r:id="rId3"/>
              </a:rPr>
              <a:t>http://lambda-architecture.net/</a:t>
            </a:r>
            <a:endParaRPr lang="en-IN" dirty="0"/>
          </a:p>
        </p:txBody>
      </p:sp>
    </p:spTree>
    <p:extLst>
      <p:ext uri="{BB962C8B-B14F-4D97-AF65-F5344CB8AC3E}">
        <p14:creationId xmlns:p14="http://schemas.microsoft.com/office/powerpoint/2010/main" val="79449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(3)</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pPr marL="342900" indent="-342900">
              <a:buFont typeface="+mj-lt"/>
              <a:buAutoNum type="arabicPeriod"/>
            </a:pPr>
            <a:r>
              <a:rPr lang="en-IN" dirty="0"/>
              <a:t>All data entering the system is dispatched to both the batch layer and the speed layer for processing.</a:t>
            </a:r>
          </a:p>
          <a:p>
            <a:pPr marL="342900" indent="-342900">
              <a:buFont typeface="+mj-lt"/>
              <a:buAutoNum type="arabicPeriod"/>
            </a:pPr>
            <a:r>
              <a:rPr lang="en-IN" dirty="0"/>
              <a:t>The batch layer has two functions: </a:t>
            </a:r>
          </a:p>
          <a:p>
            <a:pPr marL="857250" lvl="1" indent="-400050">
              <a:buAutoNum type="romanLcParenBoth"/>
            </a:pPr>
            <a:r>
              <a:rPr lang="en-IN" dirty="0"/>
              <a:t>managing the master dataset (an immutable, append-only set of raw data)</a:t>
            </a:r>
          </a:p>
          <a:p>
            <a:pPr marL="857250" lvl="1" indent="-400050">
              <a:buAutoNum type="romanLcParenBoth"/>
            </a:pPr>
            <a:r>
              <a:rPr lang="en-IN" dirty="0"/>
              <a:t>to pre-compute the batch views.</a:t>
            </a:r>
          </a:p>
          <a:p>
            <a:pPr marL="342900" indent="-342900">
              <a:buFont typeface="+mj-lt"/>
              <a:buAutoNum type="arabicPeriod"/>
            </a:pPr>
            <a:r>
              <a:rPr lang="en-IN" dirty="0"/>
              <a:t>The serving layer indexes the batch views so that they can be queried in low-latency, ad-hoc way.</a:t>
            </a:r>
          </a:p>
          <a:p>
            <a:pPr marL="342900" indent="-342900">
              <a:buFont typeface="+mj-lt"/>
              <a:buAutoNum type="arabicPeriod"/>
            </a:pPr>
            <a:r>
              <a:rPr lang="en-IN" dirty="0"/>
              <a:t>The speed layer compensates for the high latency of updates to the serving layer and deals with recent data only.</a:t>
            </a:r>
          </a:p>
          <a:p>
            <a:pPr marL="342900" indent="-342900">
              <a:buFont typeface="+mj-lt"/>
              <a:buAutoNum type="arabicPeriod"/>
            </a:pPr>
            <a:r>
              <a:rPr lang="en-IN" dirty="0"/>
              <a:t>Any incoming query can be answered by merging results from batch views and real-time views.</a:t>
            </a:r>
          </a:p>
        </p:txBody>
      </p:sp>
      <p:sp>
        <p:nvSpPr>
          <p:cNvPr id="4" name="Text Placeholder 3"/>
          <p:cNvSpPr>
            <a:spLocks noGrp="1"/>
          </p:cNvSpPr>
          <p:nvPr>
            <p:ph type="body" sz="quarter" idx="14"/>
          </p:nvPr>
        </p:nvSpPr>
        <p:spPr/>
        <p:txBody>
          <a:bodyPr/>
          <a:lstStyle/>
          <a:p>
            <a:r>
              <a:rPr lang="en-US" dirty="0"/>
              <a:t>Basic Flow of Events</a:t>
            </a:r>
            <a:endParaRPr lang="en-IN" dirty="0"/>
          </a:p>
        </p:txBody>
      </p:sp>
    </p:spTree>
    <p:extLst>
      <p:ext uri="{BB962C8B-B14F-4D97-AF65-F5344CB8AC3E}">
        <p14:creationId xmlns:p14="http://schemas.microsoft.com/office/powerpoint/2010/main" val="31943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(1)</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IN" dirty="0"/>
              <a:t>New data comes continuously, as a feed to the data system. </a:t>
            </a:r>
          </a:p>
          <a:p>
            <a:r>
              <a:rPr lang="en-IN" dirty="0"/>
              <a:t>It gets fed to the batch layer and the speed layer simultaneously. </a:t>
            </a:r>
          </a:p>
          <a:p>
            <a:r>
              <a:rPr lang="en-IN" dirty="0"/>
              <a:t>It looks at all the data at once and eventually corrects the data in the stream layer.  </a:t>
            </a:r>
          </a:p>
          <a:p>
            <a:r>
              <a:rPr lang="en-IN" dirty="0"/>
              <a:t>Here we can find lots of ETL and a traditional data warehouse. </a:t>
            </a:r>
          </a:p>
          <a:p>
            <a:r>
              <a:rPr lang="en-IN" dirty="0"/>
              <a:t>This layer is built using a predefined schedule, usually once or twice a day.</a:t>
            </a:r>
          </a:p>
          <a:p>
            <a:endParaRPr lang="en-IN" dirty="0"/>
          </a:p>
          <a:p>
            <a:r>
              <a:rPr lang="en-IN" dirty="0"/>
              <a:t>The batch layer has two very important functions:</a:t>
            </a:r>
          </a:p>
          <a:p>
            <a:pPr lvl="1"/>
            <a:r>
              <a:rPr lang="en-IN" dirty="0"/>
              <a:t>To manage the master dataset</a:t>
            </a:r>
          </a:p>
          <a:p>
            <a:pPr lvl="1"/>
            <a:r>
              <a:rPr lang="en-IN" dirty="0"/>
              <a:t>To pre-compute the batch views.</a:t>
            </a:r>
          </a:p>
        </p:txBody>
      </p:sp>
      <p:sp>
        <p:nvSpPr>
          <p:cNvPr id="4" name="Text Placeholder 3"/>
          <p:cNvSpPr>
            <a:spLocks noGrp="1"/>
          </p:cNvSpPr>
          <p:nvPr>
            <p:ph type="body" sz="quarter" idx="14"/>
          </p:nvPr>
        </p:nvSpPr>
        <p:spPr/>
        <p:txBody>
          <a:bodyPr/>
          <a:lstStyle/>
          <a:p>
            <a:r>
              <a:rPr lang="en-IN" dirty="0"/>
              <a:t>Batch layer</a:t>
            </a:r>
          </a:p>
          <a:p>
            <a:endParaRPr lang="en-IN" dirty="0"/>
          </a:p>
        </p:txBody>
      </p:sp>
      <p:sp>
        <p:nvSpPr>
          <p:cNvPr id="5" name="TextBox 4"/>
          <p:cNvSpPr txBox="1"/>
          <p:nvPr/>
        </p:nvSpPr>
        <p:spPr>
          <a:xfrm>
            <a:off x="914400" y="5791200"/>
            <a:ext cx="6248400" cy="369332"/>
          </a:xfrm>
          <a:prstGeom prst="rect">
            <a:avLst/>
          </a:prstGeom>
          <a:noFill/>
        </p:spPr>
        <p:txBody>
          <a:bodyPr wrap="square" rtlCol="0">
            <a:spAutoFit/>
          </a:bodyPr>
          <a:lstStyle/>
          <a:p>
            <a:r>
              <a:rPr lang="en-US" dirty="0"/>
              <a:t>Source : </a:t>
            </a:r>
            <a:r>
              <a:rPr lang="en-IN" dirty="0">
                <a:hlinkClick r:id="rId2"/>
              </a:rPr>
              <a:t>https://databricks.com/glossary/lambda-architecture</a:t>
            </a:r>
            <a:endParaRPr lang="en-IN" dirty="0"/>
          </a:p>
        </p:txBody>
      </p:sp>
    </p:spTree>
    <p:extLst>
      <p:ext uri="{BB962C8B-B14F-4D97-AF65-F5344CB8AC3E}">
        <p14:creationId xmlns:p14="http://schemas.microsoft.com/office/powerpoint/2010/main" val="34218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This layer handles the data that are not already delivered in the batch view due to the latency of the batch layer. </a:t>
            </a:r>
          </a:p>
          <a:p>
            <a:r>
              <a:rPr lang="en-IN" dirty="0"/>
              <a:t>In addition, it only deals with recent data in order to provide a complete view of the data to the user by creating real-time views.</a:t>
            </a:r>
          </a:p>
          <a:p>
            <a:endParaRPr lang="en-IN" dirty="0"/>
          </a:p>
          <a:p>
            <a:r>
              <a:rPr lang="en-IN" dirty="0"/>
              <a:t>Speed layer provides the outputs on the basis enrichment process and supports the serving layer to reduce the latency in responding the queries.</a:t>
            </a:r>
          </a:p>
          <a:p>
            <a:r>
              <a:rPr lang="en-IN" dirty="0"/>
              <a:t>As obvious from its name the speed layer has low latency because it deals with the real time data only and has less computational load.</a:t>
            </a:r>
          </a:p>
        </p:txBody>
      </p:sp>
      <p:sp>
        <p:nvSpPr>
          <p:cNvPr id="4" name="Text Placeholder 3"/>
          <p:cNvSpPr>
            <a:spLocks noGrp="1"/>
          </p:cNvSpPr>
          <p:nvPr>
            <p:ph type="body" sz="quarter" idx="14"/>
          </p:nvPr>
        </p:nvSpPr>
        <p:spPr/>
        <p:txBody>
          <a:bodyPr/>
          <a:lstStyle/>
          <a:p>
            <a:r>
              <a:rPr lang="en-IN" dirty="0"/>
              <a:t>Speed Layer (Stream Layer)</a:t>
            </a:r>
          </a:p>
          <a:p>
            <a:endParaRPr lang="en-IN" dirty="0"/>
          </a:p>
        </p:txBody>
      </p:sp>
    </p:spTree>
    <p:extLst>
      <p:ext uri="{BB962C8B-B14F-4D97-AF65-F5344CB8AC3E}">
        <p14:creationId xmlns:p14="http://schemas.microsoft.com/office/powerpoint/2010/main" val="424470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(3)</a:t>
            </a:r>
            <a:endParaRPr lang="en-IN" dirty="0"/>
          </a:p>
        </p:txBody>
      </p:sp>
      <p:sp>
        <p:nvSpPr>
          <p:cNvPr id="3" name="Text Placeholder 2"/>
          <p:cNvSpPr>
            <a:spLocks noGrp="1"/>
          </p:cNvSpPr>
          <p:nvPr>
            <p:ph type="body" sz="quarter" idx="13"/>
          </p:nvPr>
        </p:nvSpPr>
        <p:spPr/>
        <p:txBody>
          <a:bodyPr/>
          <a:lstStyle/>
          <a:p>
            <a:r>
              <a:rPr lang="en-IN" dirty="0"/>
              <a:t>The outputs from batch layer in the form of batch views and from speed layer in the form of near-real time views are forwarded to the serving layer.</a:t>
            </a:r>
          </a:p>
          <a:p>
            <a:endParaRPr lang="en-IN" dirty="0"/>
          </a:p>
          <a:p>
            <a:r>
              <a:rPr lang="en-IN" dirty="0"/>
              <a:t>This layer indexes the batch views so that they can be queried in low-latency on an ad-hoc basis.</a:t>
            </a:r>
          </a:p>
        </p:txBody>
      </p:sp>
      <p:sp>
        <p:nvSpPr>
          <p:cNvPr id="4" name="Text Placeholder 3"/>
          <p:cNvSpPr>
            <a:spLocks noGrp="1"/>
          </p:cNvSpPr>
          <p:nvPr>
            <p:ph type="body" sz="quarter" idx="14"/>
          </p:nvPr>
        </p:nvSpPr>
        <p:spPr/>
        <p:txBody>
          <a:bodyPr/>
          <a:lstStyle/>
          <a:p>
            <a:r>
              <a:rPr lang="en-IN" dirty="0"/>
              <a:t>Serving Layer</a:t>
            </a:r>
          </a:p>
          <a:p>
            <a:endParaRPr lang="en-IN" dirty="0"/>
          </a:p>
        </p:txBody>
      </p:sp>
    </p:spTree>
    <p:extLst>
      <p:ext uri="{BB962C8B-B14F-4D97-AF65-F5344CB8AC3E}">
        <p14:creationId xmlns:p14="http://schemas.microsoft.com/office/powerpoint/2010/main" val="325356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Lambda Architecture</a:t>
            </a:r>
          </a:p>
        </p:txBody>
      </p:sp>
      <p:sp>
        <p:nvSpPr>
          <p:cNvPr id="3" name="Text Placeholder 2"/>
          <p:cNvSpPr>
            <a:spLocks noGrp="1"/>
          </p:cNvSpPr>
          <p:nvPr>
            <p:ph type="body" sz="quarter" idx="13"/>
          </p:nvPr>
        </p:nvSpPr>
        <p:spPr/>
        <p:txBody>
          <a:bodyPr/>
          <a:lstStyle/>
          <a:p>
            <a:r>
              <a:rPr lang="en-IN" dirty="0"/>
              <a:t>User queries are required to be served on ad-hoc basis using the immutable data storage.</a:t>
            </a:r>
          </a:p>
          <a:p>
            <a:r>
              <a:rPr lang="en-IN" dirty="0"/>
              <a:t>Quick responses are required and system should be capable of handling various updates in the form of new data streams.</a:t>
            </a:r>
          </a:p>
          <a:p>
            <a:r>
              <a:rPr lang="en-IN" dirty="0"/>
              <a:t>None of the stored records shall be erased and it should allow addition of updates and new data to the database.</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90990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Lambda Architecture</a:t>
            </a:r>
            <a:br>
              <a:rPr lang="en-IN" dirty="0"/>
            </a:br>
            <a:endParaRPr lang="en-IN" dirty="0"/>
          </a:p>
        </p:txBody>
      </p:sp>
      <p:sp>
        <p:nvSpPr>
          <p:cNvPr id="3" name="Text Placeholder 2"/>
          <p:cNvSpPr>
            <a:spLocks noGrp="1"/>
          </p:cNvSpPr>
          <p:nvPr>
            <p:ph type="body" sz="quarter" idx="13"/>
          </p:nvPr>
        </p:nvSpPr>
        <p:spPr>
          <a:xfrm>
            <a:off x="857739" y="1600201"/>
            <a:ext cx="10160000" cy="4038599"/>
          </a:xfrm>
        </p:spPr>
        <p:txBody>
          <a:bodyPr>
            <a:normAutofit/>
          </a:bodyPr>
          <a:lstStyle/>
          <a:p>
            <a:r>
              <a:rPr lang="en-IN" dirty="0"/>
              <a:t>Pros</a:t>
            </a:r>
          </a:p>
          <a:p>
            <a:pPr lvl="1"/>
            <a:r>
              <a:rPr lang="en-IN" sz="1800" dirty="0"/>
              <a:t>Batch layer of Lambda architecture manages historical data with the fault tolerant distributed storage which ensures low possibility of errors even if the system crashes.</a:t>
            </a:r>
          </a:p>
          <a:p>
            <a:pPr lvl="1"/>
            <a:r>
              <a:rPr lang="en-IN" sz="1800" dirty="0"/>
              <a:t>It is a good balance of speed and reliability.</a:t>
            </a:r>
          </a:p>
          <a:p>
            <a:pPr lvl="1"/>
            <a:r>
              <a:rPr lang="en-IN" sz="1800" dirty="0"/>
              <a:t>Fault tolerant and scalable architecture for data processing.</a:t>
            </a:r>
          </a:p>
          <a:p>
            <a:pPr lvl="1"/>
            <a:endParaRPr lang="en-IN" dirty="0"/>
          </a:p>
          <a:p>
            <a:r>
              <a:rPr lang="en-IN" dirty="0"/>
              <a:t>Cons</a:t>
            </a:r>
          </a:p>
          <a:p>
            <a:pPr lvl="1"/>
            <a:r>
              <a:rPr lang="en-IN" sz="1800" dirty="0"/>
              <a:t>It can result in coding overhead due to involvement of comprehensive processing.</a:t>
            </a:r>
          </a:p>
          <a:p>
            <a:pPr lvl="1"/>
            <a:r>
              <a:rPr lang="en-IN" sz="1800" dirty="0"/>
              <a:t>Re-processes every batch cycle which is not beneficial in certain scenarios.</a:t>
            </a:r>
          </a:p>
          <a:p>
            <a:pPr lvl="1"/>
            <a:r>
              <a:rPr lang="en-IN" sz="1800" dirty="0"/>
              <a:t>A data modelled with Lambda architecture is difficult to migrate or reorganize.</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685800" y="5715000"/>
            <a:ext cx="10972800" cy="646331"/>
          </a:xfrm>
          <a:prstGeom prst="rect">
            <a:avLst/>
          </a:prstGeom>
          <a:noFill/>
        </p:spPr>
        <p:txBody>
          <a:bodyPr wrap="square" rtlCol="0">
            <a:spAutoFit/>
          </a:bodyPr>
          <a:lstStyle/>
          <a:p>
            <a:r>
              <a:rPr lang="en-US" dirty="0"/>
              <a:t>Source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423704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Kappa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03204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 </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IN" dirty="0"/>
              <a:t>… are layered systems that rely on several loosely coupled systems </a:t>
            </a:r>
          </a:p>
          <a:p>
            <a:pPr lvl="1"/>
            <a:r>
              <a:rPr lang="en-IN" dirty="0"/>
              <a:t>Helps in achieving high availability </a:t>
            </a:r>
          </a:p>
          <a:p>
            <a:pPr lvl="1"/>
            <a:r>
              <a:rPr lang="en-IN" dirty="0"/>
              <a:t>Helps in managing the system</a:t>
            </a:r>
          </a:p>
          <a:p>
            <a:pPr lvl="1"/>
            <a:r>
              <a:rPr lang="en-IN" dirty="0"/>
              <a:t>Helps in maintaining the cost under control </a:t>
            </a:r>
          </a:p>
          <a:p>
            <a:endParaRPr lang="en-IN" dirty="0"/>
          </a:p>
          <a:p>
            <a:r>
              <a:rPr lang="en-IN" dirty="0"/>
              <a:t>All subsystems / components can reside on individual physical servers or can be co hosted on the single or more than one servers</a:t>
            </a:r>
          </a:p>
          <a:p>
            <a:r>
              <a:rPr lang="en-IN" dirty="0"/>
              <a:t>Not all components to be present in every system</a:t>
            </a:r>
          </a:p>
          <a:p>
            <a:endParaRPr lang="en-IN" dirty="0"/>
          </a:p>
        </p:txBody>
      </p:sp>
      <p:sp>
        <p:nvSpPr>
          <p:cNvPr id="4" name="Text Placeholder 3"/>
          <p:cNvSpPr>
            <a:spLocks noGrp="1"/>
          </p:cNvSpPr>
          <p:nvPr>
            <p:ph type="body" sz="quarter" idx="14"/>
          </p:nvPr>
        </p:nvSpPr>
        <p:spPr/>
        <p:txBody>
          <a:bodyPr/>
          <a:lstStyle/>
          <a:p>
            <a:r>
              <a:rPr lang="en-US" dirty="0"/>
              <a:t>Defined again</a:t>
            </a:r>
            <a:endParaRPr lang="en-IN" dirty="0"/>
          </a:p>
        </p:txBody>
      </p:sp>
      <p:sp>
        <p:nvSpPr>
          <p:cNvPr id="5" name="TextBox 4"/>
          <p:cNvSpPr txBox="1"/>
          <p:nvPr/>
        </p:nvSpPr>
        <p:spPr>
          <a:xfrm>
            <a:off x="609600" y="6096000"/>
            <a:ext cx="5867400" cy="369332"/>
          </a:xfrm>
          <a:prstGeom prst="rect">
            <a:avLst/>
          </a:prstGeom>
          <a:noFill/>
        </p:spPr>
        <p:txBody>
          <a:bodyPr wrap="square" rtlCol="0">
            <a:spAutoFit/>
          </a:bodyPr>
          <a:lstStyle/>
          <a:p>
            <a:r>
              <a:rPr lang="en-US" dirty="0"/>
              <a:t>Contents adapted from </a:t>
            </a:r>
            <a:r>
              <a:rPr lang="en-GB" dirty="0"/>
              <a:t>Real-Time Analytics , Byron Ellis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thing about Lambda Architecture</a:t>
            </a:r>
            <a:endParaRPr lang="en-IN" dirty="0"/>
          </a:p>
        </p:txBody>
      </p:sp>
      <p:sp>
        <p:nvSpPr>
          <p:cNvPr id="3" name="Text Placeholder 2"/>
          <p:cNvSpPr>
            <a:spLocks noGrp="1"/>
          </p:cNvSpPr>
          <p:nvPr>
            <p:ph type="body" sz="quarter" idx="13"/>
          </p:nvPr>
        </p:nvSpPr>
        <p:spPr/>
        <p:txBody>
          <a:bodyPr/>
          <a:lstStyle/>
          <a:p>
            <a:r>
              <a:rPr lang="en-IN" dirty="0"/>
              <a:t>The problem with the Lambda Architecture is that maintaining code that needs to produce the same result in two complex distributed systems is exactly as painful as it seems like it would be.</a:t>
            </a:r>
          </a:p>
          <a:p>
            <a:endParaRPr lang="en-US" dirty="0"/>
          </a:p>
          <a:p>
            <a:r>
              <a:rPr lang="en-IN" dirty="0"/>
              <a:t>Programming in distributed frameworks like Storm and </a:t>
            </a:r>
            <a:r>
              <a:rPr lang="en-IN" dirty="0" err="1"/>
              <a:t>Hadoop</a:t>
            </a:r>
            <a:r>
              <a:rPr lang="en-IN" dirty="0"/>
              <a:t> is complex. Inevitably, code ends up being specifically engineered toward the framework it runs on. The resulting operational complexity of systems implementing the Lambda Architecture is the one thing that seems to be universally agreed on by everyone doing it.</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4572000"/>
            <a:ext cx="10134600" cy="369332"/>
          </a:xfrm>
          <a:prstGeom prst="rect">
            <a:avLst/>
          </a:prstGeom>
          <a:noFill/>
        </p:spPr>
        <p:txBody>
          <a:bodyPr wrap="square" rtlCol="0">
            <a:spAutoFit/>
          </a:bodyPr>
          <a:lstStyle/>
          <a:p>
            <a:r>
              <a:rPr lang="en-US" dirty="0"/>
              <a:t>Interesting read : </a:t>
            </a:r>
            <a:r>
              <a:rPr lang="en-IN" dirty="0">
                <a:hlinkClick r:id="rId2"/>
              </a:rPr>
              <a:t>https://www.oreilly.com/ideas/questioning-the-lambda-architecture</a:t>
            </a:r>
            <a:endParaRPr lang="en-IN" dirty="0"/>
          </a:p>
        </p:txBody>
      </p:sp>
    </p:spTree>
    <p:extLst>
      <p:ext uri="{BB962C8B-B14F-4D97-AF65-F5344CB8AC3E}">
        <p14:creationId xmlns:p14="http://schemas.microsoft.com/office/powerpoint/2010/main" val="183921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a:t>
            </a:r>
            <a:endParaRPr lang="en-IN" dirty="0"/>
          </a:p>
        </p:txBody>
      </p:sp>
      <p:sp>
        <p:nvSpPr>
          <p:cNvPr id="3" name="Text Placeholder 2"/>
          <p:cNvSpPr>
            <a:spLocks noGrp="1"/>
          </p:cNvSpPr>
          <p:nvPr>
            <p:ph type="body" sz="quarter" idx="13"/>
          </p:nvPr>
        </p:nvSpPr>
        <p:spPr/>
        <p:txBody>
          <a:bodyPr/>
          <a:lstStyle/>
          <a:p>
            <a:r>
              <a:rPr lang="en-IN" dirty="0"/>
              <a:t>First described by Jay Kreps at </a:t>
            </a:r>
            <a:r>
              <a:rPr lang="en-IN" dirty="0" err="1"/>
              <a:t>Linkedin</a:t>
            </a:r>
            <a:r>
              <a:rPr lang="en-IN" dirty="0"/>
              <a:t>. </a:t>
            </a:r>
          </a:p>
          <a:p>
            <a:r>
              <a:rPr lang="en-IN" dirty="0"/>
              <a:t>It focuses on only processing data as a stream. </a:t>
            </a:r>
          </a:p>
          <a:p>
            <a:r>
              <a:rPr lang="en-IN" dirty="0"/>
              <a:t>It is not a replacement for the Lambda Architecture, except for where your use case fits. </a:t>
            </a:r>
          </a:p>
          <a:p>
            <a:r>
              <a:rPr lang="en-IN" dirty="0"/>
              <a:t>For this architecture, incoming data is streamed through a real-time layer and the results of which are placed in the serving layer for queries.</a:t>
            </a:r>
          </a:p>
        </p:txBody>
      </p:sp>
      <p:sp>
        <p:nvSpPr>
          <p:cNvPr id="4" name="Text Placeholder 3"/>
          <p:cNvSpPr>
            <a:spLocks noGrp="1"/>
          </p:cNvSpPr>
          <p:nvPr>
            <p:ph type="body" sz="quarter" idx="14"/>
          </p:nvPr>
        </p:nvSpPr>
        <p:spPr/>
        <p:txBody>
          <a:bodyPr/>
          <a:lstStyle/>
          <a:p>
            <a:r>
              <a:rPr lang="en-US" dirty="0"/>
              <a:t>Defined </a:t>
            </a:r>
            <a:endParaRPr lang="en-IN" dirty="0"/>
          </a:p>
        </p:txBody>
      </p:sp>
    </p:spTree>
    <p:extLst>
      <p:ext uri="{BB962C8B-B14F-4D97-AF65-F5344CB8AC3E}">
        <p14:creationId xmlns:p14="http://schemas.microsoft.com/office/powerpoint/2010/main" val="54901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381000" y="1524000"/>
            <a:ext cx="11506200" cy="4143375"/>
          </a:xfrm>
          <a:prstGeom prst="rect">
            <a:avLst/>
          </a:prstGeom>
          <a:noFill/>
          <a:ln w="9525">
            <a:noFill/>
            <a:miter lim="800000"/>
            <a:headEnd/>
            <a:tailEnd/>
          </a:ln>
        </p:spPr>
      </p:pic>
    </p:spTree>
    <p:extLst>
      <p:ext uri="{BB962C8B-B14F-4D97-AF65-F5344CB8AC3E}">
        <p14:creationId xmlns:p14="http://schemas.microsoft.com/office/powerpoint/2010/main" val="145054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(3)</a:t>
            </a:r>
            <a:endParaRPr lang="en-IN" dirty="0"/>
          </a:p>
        </p:txBody>
      </p:sp>
      <p:sp>
        <p:nvSpPr>
          <p:cNvPr id="3" name="Text Placeholder 2"/>
          <p:cNvSpPr>
            <a:spLocks noGrp="1"/>
          </p:cNvSpPr>
          <p:nvPr>
            <p:ph type="body" sz="quarter" idx="13"/>
          </p:nvPr>
        </p:nvSpPr>
        <p:spPr>
          <a:xfrm>
            <a:off x="857739" y="1600201"/>
            <a:ext cx="10160000" cy="3733799"/>
          </a:xfrm>
        </p:spPr>
        <p:txBody>
          <a:bodyPr>
            <a:normAutofit/>
          </a:bodyPr>
          <a:lstStyle/>
          <a:p>
            <a:r>
              <a:rPr lang="en-IN" dirty="0"/>
              <a:t>The idea is to handle both real-time data processing and continuous reprocessing in a single stream processing engine. </a:t>
            </a:r>
          </a:p>
          <a:p>
            <a:r>
              <a:rPr lang="en-IN" dirty="0"/>
              <a:t>This requires that the incoming data stream can be replayed (very quickly), either in its entirety or from a specific position. </a:t>
            </a:r>
          </a:p>
          <a:p>
            <a:r>
              <a:rPr lang="en-IN" dirty="0"/>
              <a:t>If there are any code changes, then a second stream process would replay all previous data through the latest real-time engine and replace the data stored in the serving layer.</a:t>
            </a:r>
          </a:p>
          <a:p>
            <a:r>
              <a:rPr lang="en-IN" dirty="0"/>
              <a:t>This architecture attempts to simplify by only keeping one code base rather than manage one for each batch and speed layers in the Lambda Architecture. </a:t>
            </a:r>
          </a:p>
          <a:p>
            <a:r>
              <a:rPr lang="en-IN" dirty="0"/>
              <a:t>In addition, queries only need to look in a single serving location instead of going against batch and speed views.</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990600" y="5257800"/>
            <a:ext cx="10668000" cy="369332"/>
          </a:xfrm>
          <a:prstGeom prst="rect">
            <a:avLst/>
          </a:prstGeom>
          <a:noFill/>
        </p:spPr>
        <p:txBody>
          <a:bodyPr wrap="square" rtlCol="0">
            <a:spAutoFit/>
          </a:bodyPr>
          <a:lstStyle/>
          <a:p>
            <a:r>
              <a:rPr lang="en-US" dirty="0"/>
              <a:t>Interesting read : </a:t>
            </a:r>
            <a:r>
              <a:rPr lang="en-IN" dirty="0">
                <a:hlinkClick r:id="rId2"/>
              </a:rPr>
              <a:t>https://www.talend.com/blog/2017/08/28/lambda-kappa-real-time-big-data-architectures/</a:t>
            </a:r>
            <a:endParaRPr lang="en-IN" dirty="0"/>
          </a:p>
        </p:txBody>
      </p:sp>
    </p:spTree>
    <p:extLst>
      <p:ext uri="{BB962C8B-B14F-4D97-AF65-F5344CB8AC3E}">
        <p14:creationId xmlns:p14="http://schemas.microsoft.com/office/powerpoint/2010/main" val="80812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Kappa architecture</a:t>
            </a:r>
            <a:br>
              <a:rPr lang="en-IN" dirty="0"/>
            </a:br>
            <a:endParaRPr lang="en-IN" dirty="0"/>
          </a:p>
        </p:txBody>
      </p:sp>
      <p:sp>
        <p:nvSpPr>
          <p:cNvPr id="3" name="Text Placeholder 2"/>
          <p:cNvSpPr>
            <a:spLocks noGrp="1"/>
          </p:cNvSpPr>
          <p:nvPr>
            <p:ph type="body" sz="quarter" idx="13"/>
          </p:nvPr>
        </p:nvSpPr>
        <p:spPr>
          <a:xfrm>
            <a:off x="857739" y="1600201"/>
            <a:ext cx="10160000" cy="4343399"/>
          </a:xfrm>
        </p:spPr>
        <p:txBody>
          <a:bodyPr/>
          <a:lstStyle/>
          <a:p>
            <a:r>
              <a:rPr lang="en-IN" dirty="0"/>
              <a:t>Pros</a:t>
            </a:r>
          </a:p>
          <a:p>
            <a:pPr lvl="1"/>
            <a:r>
              <a:rPr lang="en-IN" sz="1800" dirty="0"/>
              <a:t>Kappa architecture can be used to develop data systems that are online learners and therefore don’t need the batch layer.</a:t>
            </a:r>
          </a:p>
          <a:p>
            <a:pPr lvl="1"/>
            <a:r>
              <a:rPr lang="en-IN" sz="1800" dirty="0"/>
              <a:t>Re-processing is required only when the code changes.</a:t>
            </a:r>
          </a:p>
          <a:p>
            <a:pPr lvl="1"/>
            <a:r>
              <a:rPr lang="en-IN" sz="1800" dirty="0"/>
              <a:t>It can be deployed with fixed memory.</a:t>
            </a:r>
          </a:p>
          <a:p>
            <a:pPr lvl="1"/>
            <a:r>
              <a:rPr lang="en-IN" sz="1800" dirty="0"/>
              <a:t>It can be used for horizontally scalable systems.</a:t>
            </a:r>
          </a:p>
          <a:p>
            <a:pPr lvl="1"/>
            <a:r>
              <a:rPr lang="en-IN" sz="1800" dirty="0"/>
              <a:t>Fewer resources are required as the machine learning is being done on the real time basis</a:t>
            </a:r>
            <a:r>
              <a:rPr lang="en-IN" dirty="0"/>
              <a:t>.</a:t>
            </a:r>
          </a:p>
          <a:p>
            <a:pPr lvl="1"/>
            <a:endParaRPr lang="en-IN" dirty="0"/>
          </a:p>
          <a:p>
            <a:r>
              <a:rPr lang="en-IN" dirty="0"/>
              <a:t>Cons</a:t>
            </a:r>
          </a:p>
          <a:p>
            <a:pPr lvl="1"/>
            <a:r>
              <a:rPr lang="en-IN" sz="1800" dirty="0"/>
              <a:t>Absence of batch layer might result in errors during data processing or while updating the database that requires having an exception manager to reprocess the data or reconciliation.</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562600"/>
            <a:ext cx="10134600" cy="646331"/>
          </a:xfrm>
          <a:prstGeom prst="rect">
            <a:avLst/>
          </a:prstGeom>
          <a:noFill/>
        </p:spPr>
        <p:txBody>
          <a:bodyPr wrap="square" rtlCol="0">
            <a:spAutoFit/>
          </a:bodyPr>
          <a:lstStyle/>
          <a:p>
            <a:r>
              <a:rPr lang="en-US" dirty="0"/>
              <a:t>Interesting read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352735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7D1E2-1BF0-E53A-B062-7A9D95578787}"/>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7F310FEF-FF35-3B8A-2E68-5773F099AE3D}"/>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0DBCC-7E5B-957A-6FC3-9C663F6F6FAC}"/>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15E67C79-F742-26BC-F33E-C7D98DA70A3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B4DE8849-DF1A-6203-75A1-63BF42AEEAC7}"/>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1FE05DE-95FC-5A71-155A-21F0C6E8EA5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4AF82A36-764B-96D7-45E6-76F89EAB7A62}"/>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D412D5F0-6247-ECC6-FF1C-668184F2945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1C22C393-13D2-0914-E2F7-E8E6C537D6DF}"/>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 Components</a:t>
            </a:r>
            <a:endParaRPr lang="en-IN" dirty="0"/>
          </a:p>
        </p:txBody>
      </p:sp>
      <p:sp>
        <p:nvSpPr>
          <p:cNvPr id="3" name="Text Placeholder 2"/>
          <p:cNvSpPr>
            <a:spLocks noGrp="1"/>
          </p:cNvSpPr>
          <p:nvPr>
            <p:ph type="body" sz="quarter" idx="13"/>
          </p:nvPr>
        </p:nvSpPr>
        <p:spPr/>
        <p:txBody>
          <a:bodyPr/>
          <a:lstStyle/>
          <a:p>
            <a:r>
              <a:rPr lang="en-IN" dirty="0"/>
              <a:t>Streaming Data System Architecture Components</a:t>
            </a:r>
          </a:p>
          <a:p>
            <a:pPr lvl="1"/>
            <a:r>
              <a:rPr lang="en-IN" sz="1800" dirty="0"/>
              <a:t>Collection</a:t>
            </a:r>
          </a:p>
          <a:p>
            <a:pPr lvl="1"/>
            <a:r>
              <a:rPr lang="en-IN" sz="1800" dirty="0"/>
              <a:t>Data Flow</a:t>
            </a:r>
          </a:p>
          <a:p>
            <a:pPr lvl="1"/>
            <a:r>
              <a:rPr lang="en-IN" sz="1800" dirty="0"/>
              <a:t>Processing</a:t>
            </a:r>
          </a:p>
          <a:p>
            <a:pPr lvl="1"/>
            <a:r>
              <a:rPr lang="en-IN" sz="1800" dirty="0"/>
              <a:t>Storage</a:t>
            </a:r>
          </a:p>
          <a:p>
            <a:pPr lvl="1"/>
            <a:r>
              <a:rPr lang="en-IN" sz="1800" dirty="0"/>
              <a:t>Delivery</a:t>
            </a:r>
          </a:p>
          <a:p>
            <a:endParaRPr lang="en-IN" dirty="0"/>
          </a:p>
        </p:txBody>
      </p:sp>
      <p:sp>
        <p:nvSpPr>
          <p:cNvPr id="4" name="Text Placeholder 3"/>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1B1EAB03-4089-5025-BDFA-13F2FA67AF0F}"/>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3C7FFA10-5309-10A7-34DD-5709DA78ECF8}"/>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728E1346-1D7E-D6FD-7D8E-AE85D913F7C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B0D24B90-B637-62B4-4022-447E12E86AB5}"/>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5E10B60E-05E5-3383-5568-906CCB05D47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230DA20C-E26F-146E-9541-B697EA8E59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399ACB98-1FB4-00CF-B2A8-41015195100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Horizontal Scalability</a:t>
            </a:r>
          </a:p>
          <a:p>
            <a:pPr lvl="1" fontAlgn="base">
              <a:spcAft>
                <a:spcPct val="0"/>
              </a:spcAft>
              <a:buFont typeface="Wingdings" panose="05000000000000000000" pitchFamily="2" charset="2"/>
              <a:buChar char="q"/>
            </a:pPr>
            <a:r>
              <a:rPr lang="en-US" altLang="en-US"/>
              <a:t>Adding more physical servers to a clusters</a:t>
            </a:r>
          </a:p>
          <a:p>
            <a:pPr lvl="1" fontAlgn="base">
              <a:spcAft>
                <a:spcPct val="0"/>
              </a:spcAft>
              <a:buFont typeface="Wingdings" panose="05000000000000000000" pitchFamily="2" charset="2"/>
              <a:buChar char="q"/>
            </a:pPr>
            <a:r>
              <a:rPr lang="en-US" altLang="en-US"/>
              <a:t>Needs to care about amount of coordination required between the systems</a:t>
            </a:r>
          </a:p>
          <a:p>
            <a:pPr lvl="1" fontAlgn="base">
              <a:spcAft>
                <a:spcPct val="0"/>
              </a:spcAft>
              <a:buFont typeface="Wingdings" panose="05000000000000000000" pitchFamily="2" charset="2"/>
              <a:buChar char="q"/>
            </a:pPr>
            <a:r>
              <a:rPr lang="en-US" altLang="en-US"/>
              <a:t>Use of partitioning technique</a:t>
            </a:r>
          </a:p>
          <a:p>
            <a:pPr lvl="1" fontAlgn="base">
              <a:spcAft>
                <a:spcPct val="0"/>
              </a:spcAft>
              <a:buFont typeface="Wingdings" panose="05000000000000000000" pitchFamily="2" charset="2"/>
              <a:buChar char="q"/>
            </a:pPr>
            <a:r>
              <a:rPr lang="en-US" altLang="en-US"/>
              <a:t>Use principle of data locality – move program to data</a:t>
            </a:r>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53DC3FA3-632E-1BA2-7BD7-F56EBBABE240}"/>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36FFC-9F46-836D-E0B9-F1DF8F2E6B43}"/>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7CAB8B91-DAB9-E713-ECAE-BCCE347746C3}"/>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 Real-Time Analytics , Byron Ellis</a:t>
            </a:r>
          </a:p>
          <a:p>
            <a:pPr lvl="2" eaLnBrk="1" hangingPunct="1">
              <a:buClr>
                <a:srgbClr val="101141"/>
              </a:buClr>
              <a:buFont typeface="Wingdings" panose="05000000000000000000" pitchFamily="2" charset="2"/>
              <a:buChar char="v"/>
            </a:pPr>
            <a:r>
              <a:rPr lang="en-GB" altLang="en-US" sz="1600"/>
              <a:t>Chapter 1 : Introduction to Streaming Data</a:t>
            </a:r>
          </a:p>
          <a:p>
            <a:pPr lvl="2" eaLnBrk="1" hangingPunct="1">
              <a:buClr>
                <a:srgbClr val="101141"/>
              </a:buClr>
              <a:buFont typeface="Wingdings" panose="05000000000000000000" pitchFamily="2" charset="2"/>
              <a:buChar char="v"/>
            </a:pPr>
            <a:r>
              <a:rPr lang="en-GB" altLang="en-US" sz="1600"/>
              <a:t>Chapter 2 : Designing Real-Time Streaming Architecture</a:t>
            </a:r>
          </a:p>
        </p:txBody>
      </p:sp>
      <p:pic>
        <p:nvPicPr>
          <p:cNvPr id="22532" name="Picture 7">
            <a:extLst>
              <a:ext uri="{FF2B5EF4-FFF2-40B4-BE49-F238E27FC236}">
                <a16:creationId xmlns:a16="http://schemas.microsoft.com/office/drawing/2014/main" id="{C2ACA0F6-4BB4-E61C-E159-52C040101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DF60359-6D45-DB53-C04B-CB9D07CDC6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Lambda Architecture</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Architecture </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4"/>
          <p:cNvPicPr>
            <a:picLocks noGrp="1" noChangeAspect="1" noChangeArrowheads="1"/>
          </p:cNvPicPr>
          <p:nvPr>
            <p:ph idx="1"/>
          </p:nvPr>
        </p:nvPicPr>
        <p:blipFill>
          <a:blip r:embed="rId2" cstate="print"/>
          <a:srcRect/>
          <a:stretch>
            <a:fillRect/>
          </a:stretch>
        </p:blipFill>
        <p:spPr>
          <a:xfrm>
            <a:off x="2590800" y="1752600"/>
            <a:ext cx="6391275" cy="3952875"/>
          </a:xfrm>
          <a:noFill/>
        </p:spPr>
      </p:pic>
      <p:sp>
        <p:nvSpPr>
          <p:cNvPr id="6" name="TextBox 4"/>
          <p:cNvSpPr txBox="1">
            <a:spLocks noChangeArrowheads="1"/>
          </p:cNvSpPr>
          <p:nvPr/>
        </p:nvSpPr>
        <p:spPr bwMode="auto">
          <a:xfrm>
            <a:off x="1143000" y="5791200"/>
            <a:ext cx="6629400" cy="369888"/>
          </a:xfrm>
          <a:prstGeom prst="rect">
            <a:avLst/>
          </a:prstGeom>
          <a:noFill/>
          <a:ln w="9525">
            <a:noFill/>
            <a:miter lim="800000"/>
            <a:headEnd/>
            <a:tailEnd/>
          </a:ln>
        </p:spPr>
        <p:txBody>
          <a:bodyPr>
            <a:spAutoFit/>
          </a:bodyPr>
          <a:lstStyle/>
          <a:p>
            <a:r>
              <a:rPr lang="en-US" dirty="0"/>
              <a:t>Altered version, original concept : </a:t>
            </a:r>
            <a:r>
              <a:rPr lang="en-IN" dirty="0"/>
              <a:t>Andrew G. </a:t>
            </a:r>
            <a:r>
              <a:rPr lang="en-IN" dirty="0" err="1"/>
              <a:t>Psaltis</a:t>
            </a:r>
            <a:endParaRPr lang="en-IN" dirty="0"/>
          </a:p>
        </p:txBody>
      </p:sp>
      <p:pic>
        <p:nvPicPr>
          <p:cNvPr id="7" name="Picture 4"/>
          <p:cNvPicPr>
            <a:picLocks noGrp="1" noChangeAspect="1" noChangeArrowheads="1"/>
          </p:cNvPicPr>
          <p:nvPr>
            <p:ph idx="1"/>
          </p:nvPr>
        </p:nvPicPr>
        <p:blipFill>
          <a:blip r:embed="rId2" cstate="print"/>
          <a:srcRect/>
          <a:stretch>
            <a:fillRect/>
          </a:stretch>
        </p:blipFill>
        <p:spPr>
          <a:xfrm>
            <a:off x="2743200" y="1828800"/>
            <a:ext cx="5705475" cy="3952875"/>
          </a:xfrm>
          <a:noFill/>
        </p:spPr>
      </p:pic>
      <p:pic>
        <p:nvPicPr>
          <p:cNvPr id="1026" name="Picture 2"/>
          <p:cNvPicPr>
            <a:picLocks noChangeAspect="1" noChangeArrowheads="1"/>
          </p:cNvPicPr>
          <p:nvPr/>
        </p:nvPicPr>
        <p:blipFill>
          <a:blip r:embed="rId3" cstate="print"/>
          <a:srcRect/>
          <a:stretch>
            <a:fillRect/>
          </a:stretch>
        </p:blipFill>
        <p:spPr bwMode="auto">
          <a:xfrm>
            <a:off x="1981200" y="1828800"/>
            <a:ext cx="7086600" cy="38576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(1)</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pPr>
              <a:buNone/>
            </a:pPr>
            <a:endParaRPr lang="en-IN" dirty="0"/>
          </a:p>
          <a:p>
            <a:r>
              <a:rPr lang="en-IN" dirty="0"/>
              <a:t>Mostly communication over TCP/IP network using HTTP </a:t>
            </a:r>
          </a:p>
          <a:p>
            <a:r>
              <a:rPr lang="en-IN" dirty="0"/>
              <a:t>Websites log data was the initial days use case </a:t>
            </a:r>
          </a:p>
          <a:p>
            <a:r>
              <a:rPr lang="en-IN" dirty="0"/>
              <a:t>W3C standard log data format was used</a:t>
            </a:r>
          </a:p>
          <a:p>
            <a:r>
              <a:rPr lang="en-IN" dirty="0"/>
              <a:t>Newer formats like JSON, AVRO, Thrift are available now</a:t>
            </a:r>
          </a:p>
          <a:p>
            <a:endParaRPr lang="en-IN" dirty="0"/>
          </a:p>
          <a:p>
            <a:r>
              <a:rPr lang="en-IN" dirty="0"/>
              <a:t>Collection happens at specialized servers called edge servers</a:t>
            </a:r>
          </a:p>
          <a:p>
            <a:r>
              <a:rPr lang="en-IN" dirty="0"/>
              <a:t>Collection process is usually application specific</a:t>
            </a:r>
          </a:p>
          <a:p>
            <a:r>
              <a:rPr lang="en-IN" dirty="0"/>
              <a:t>New servers integrates directly with data flow systems</a:t>
            </a:r>
          </a:p>
          <a:p>
            <a:r>
              <a:rPr lang="en-IN" dirty="0"/>
              <a:t>Old servers may or may not integrate directly with data flow systems</a:t>
            </a:r>
          </a:p>
          <a:p>
            <a:endParaRPr lang="en-IN" dirty="0"/>
          </a:p>
        </p:txBody>
      </p:sp>
      <p:sp>
        <p:nvSpPr>
          <p:cNvPr id="4" name="Text Placeholder 3"/>
          <p:cNvSpPr>
            <a:spLocks noGrp="1"/>
          </p:cNvSpPr>
          <p:nvPr>
            <p:ph type="body" sz="quarter" idx="14"/>
          </p:nvPr>
        </p:nvSpPr>
        <p:spPr/>
        <p:txBody>
          <a:bodyPr/>
          <a:lstStyle/>
          <a:p>
            <a:r>
              <a:rPr lang="en-IN" dirty="0"/>
              <a:t>Collection System</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(2)</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IN" dirty="0"/>
              <a:t>Separation between collection tier and processing layer is required</a:t>
            </a:r>
          </a:p>
          <a:p>
            <a:pPr lvl="1"/>
            <a:r>
              <a:rPr lang="en-IN" sz="1800" dirty="0"/>
              <a:t>Rates at which these systems works are different</a:t>
            </a:r>
          </a:p>
          <a:p>
            <a:pPr lvl="1"/>
            <a:r>
              <a:rPr lang="en-IN" sz="1800" dirty="0"/>
              <a:t>What if one of system is not able to cope with another system?</a:t>
            </a:r>
          </a:p>
          <a:p>
            <a:pPr lvl="1"/>
            <a:endParaRPr lang="en-IN" sz="1800" dirty="0"/>
          </a:p>
          <a:p>
            <a:r>
              <a:rPr lang="en-IN" dirty="0"/>
              <a:t>Required intermediate layer that takes responsibility of</a:t>
            </a:r>
          </a:p>
          <a:p>
            <a:pPr lvl="1"/>
            <a:r>
              <a:rPr lang="en-IN" sz="1800" dirty="0"/>
              <a:t>accepting messages / events from collection layer </a:t>
            </a:r>
          </a:p>
          <a:p>
            <a:pPr lvl="1"/>
            <a:r>
              <a:rPr lang="en-IN" sz="1800" dirty="0"/>
              <a:t>providing those messages / events to processing layer</a:t>
            </a:r>
          </a:p>
          <a:p>
            <a:pPr lvl="1"/>
            <a:endParaRPr lang="en-IN" sz="1800" dirty="0"/>
          </a:p>
          <a:p>
            <a:r>
              <a:rPr lang="en-IN" dirty="0"/>
              <a:t>Real time interface to data layer for both producers and consumers of data </a:t>
            </a:r>
          </a:p>
          <a:p>
            <a:r>
              <a:rPr lang="en-IN" dirty="0"/>
              <a:t>Helps in guaranteeing the “at least once” semantics </a:t>
            </a:r>
          </a:p>
          <a:p>
            <a:endParaRPr lang="en-IN" dirty="0"/>
          </a:p>
        </p:txBody>
      </p:sp>
      <p:sp>
        <p:nvSpPr>
          <p:cNvPr id="4" name="Text Placeholder 3"/>
          <p:cNvSpPr>
            <a:spLocks noGrp="1"/>
          </p:cNvSpPr>
          <p:nvPr>
            <p:ph type="body" sz="quarter" idx="14"/>
          </p:nvPr>
        </p:nvSpPr>
        <p:spPr/>
        <p:txBody>
          <a:bodyPr/>
          <a:lstStyle/>
          <a:p>
            <a:r>
              <a:rPr lang="en-US" dirty="0"/>
              <a:t>Data Flow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(3)</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IN" dirty="0"/>
              <a:t>Based on “data locality” principle </a:t>
            </a:r>
          </a:p>
          <a:p>
            <a:r>
              <a:rPr lang="en-IN" dirty="0"/>
              <a:t>Move the software / code to a the location of data</a:t>
            </a:r>
          </a:p>
          <a:p>
            <a:r>
              <a:rPr lang="en-IN" dirty="0"/>
              <a:t>Rely on distributed processing of data</a:t>
            </a:r>
          </a:p>
          <a:p>
            <a:r>
              <a:rPr lang="en-IN" dirty="0"/>
              <a:t>Framework does the most of the heavy lifting of data partitioning, job scheduling, job managing </a:t>
            </a:r>
          </a:p>
          <a:p>
            <a:r>
              <a:rPr lang="en-IN" dirty="0"/>
              <a:t>Available Frameworks</a:t>
            </a:r>
          </a:p>
          <a:p>
            <a:pPr lvl="1"/>
            <a:r>
              <a:rPr lang="en-IN" sz="1800" dirty="0"/>
              <a:t>Apache Storm </a:t>
            </a:r>
          </a:p>
          <a:p>
            <a:pPr lvl="1"/>
            <a:r>
              <a:rPr lang="en-IN" sz="1800" dirty="0"/>
              <a:t>Apache Spark (Streaming) </a:t>
            </a:r>
          </a:p>
          <a:p>
            <a:pPr lvl="1"/>
            <a:r>
              <a:rPr lang="en-IN" sz="1800" dirty="0"/>
              <a:t>Apache Kafka Streaming etc</a:t>
            </a:r>
          </a:p>
          <a:p>
            <a:endParaRPr lang="en-IN" dirty="0"/>
          </a:p>
        </p:txBody>
      </p:sp>
      <p:sp>
        <p:nvSpPr>
          <p:cNvPr id="4" name="Text Placeholder 3"/>
          <p:cNvSpPr>
            <a:spLocks noGrp="1"/>
          </p:cNvSpPr>
          <p:nvPr>
            <p:ph type="body" sz="quarter" idx="14"/>
          </p:nvPr>
        </p:nvSpPr>
        <p:spPr/>
        <p:txBody>
          <a:bodyPr/>
          <a:lstStyle/>
          <a:p>
            <a:r>
              <a:rPr lang="en-US" dirty="0"/>
              <a:t>Processing / Analytics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(4)</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r>
              <a:rPr lang="en-IN" dirty="0"/>
              <a:t>In memory or permanent </a:t>
            </a:r>
          </a:p>
          <a:p>
            <a:r>
              <a:rPr lang="en-IN" dirty="0"/>
              <a:t>Usually in memory as data is processed once</a:t>
            </a:r>
          </a:p>
          <a:p>
            <a:r>
              <a:rPr lang="en-IN" dirty="0"/>
              <a:t>But can have use cases where events / outcomes needs to be persisted as well </a:t>
            </a:r>
          </a:p>
          <a:p>
            <a:endParaRPr lang="en-IN" dirty="0"/>
          </a:p>
          <a:p>
            <a:r>
              <a:rPr lang="en-IN" dirty="0" err="1"/>
              <a:t>NoSQL</a:t>
            </a:r>
            <a:r>
              <a:rPr lang="en-IN" dirty="0"/>
              <a:t> databases becoming popular choice for permanent storage</a:t>
            </a:r>
          </a:p>
          <a:p>
            <a:pPr lvl="1"/>
            <a:r>
              <a:rPr lang="en-IN" sz="1800" dirty="0" err="1"/>
              <a:t>MongoDB</a:t>
            </a:r>
            <a:r>
              <a:rPr lang="en-IN" sz="1800" dirty="0"/>
              <a:t> </a:t>
            </a:r>
          </a:p>
          <a:p>
            <a:pPr lvl="1"/>
            <a:r>
              <a:rPr lang="en-IN" sz="1800" dirty="0"/>
              <a:t>Cassandra</a:t>
            </a:r>
          </a:p>
          <a:p>
            <a:pPr lvl="1"/>
            <a:endParaRPr lang="en-IN" sz="1800" dirty="0"/>
          </a:p>
          <a:p>
            <a:r>
              <a:rPr lang="en-IN" dirty="0"/>
              <a:t>But usage varies as per the use case, still no database that fits all use cases </a:t>
            </a:r>
          </a:p>
          <a:p>
            <a:endParaRPr lang="en-IN" dirty="0"/>
          </a:p>
        </p:txBody>
      </p:sp>
      <p:sp>
        <p:nvSpPr>
          <p:cNvPr id="4" name="Text Placeholder 3"/>
          <p:cNvSpPr>
            <a:spLocks noGrp="1"/>
          </p:cNvSpPr>
          <p:nvPr>
            <p:ph type="body" sz="quarter" idx="14"/>
          </p:nvPr>
        </p:nvSpPr>
        <p:spPr/>
        <p:txBody>
          <a:bodyPr/>
          <a:lstStyle/>
          <a:p>
            <a:pPr>
              <a:defRPr/>
            </a:pPr>
            <a:r>
              <a:rPr lang="en-US" dirty="0"/>
              <a:t>Storage Tier</a:t>
            </a:r>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(5)</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IN" dirty="0"/>
              <a:t>Usually web based interface </a:t>
            </a:r>
          </a:p>
          <a:p>
            <a:pPr lvl="1"/>
            <a:r>
              <a:rPr lang="en-IN" sz="1800" dirty="0"/>
              <a:t>Now a days mobile interfaces are becoming quite popular</a:t>
            </a:r>
          </a:p>
          <a:p>
            <a:pPr lvl="1"/>
            <a:r>
              <a:rPr lang="en-IN" sz="1800" dirty="0"/>
              <a:t>Dashboards are built with streaming visualizations that gets continuously updated as underlying events are processed</a:t>
            </a:r>
          </a:p>
          <a:p>
            <a:pPr lvl="1"/>
            <a:r>
              <a:rPr lang="en-IN" sz="1800" dirty="0"/>
              <a:t>HTML + CSS + Java script +  </a:t>
            </a:r>
            <a:r>
              <a:rPr lang="en-IN" sz="1800" dirty="0" err="1"/>
              <a:t>Websockets</a:t>
            </a:r>
            <a:r>
              <a:rPr lang="en-IN" sz="1800" dirty="0"/>
              <a:t> can be used to create interfaces and update them </a:t>
            </a:r>
          </a:p>
          <a:p>
            <a:pPr lvl="1"/>
            <a:r>
              <a:rPr lang="en-IN" sz="1800" dirty="0"/>
              <a:t>HTML5 elements can be used to render interfaces</a:t>
            </a:r>
          </a:p>
          <a:p>
            <a:pPr lvl="1"/>
            <a:r>
              <a:rPr lang="en-IN" sz="1800" dirty="0"/>
              <a:t>SVG, PDF formats used to render the outcomes</a:t>
            </a:r>
          </a:p>
          <a:p>
            <a:pPr lvl="1"/>
            <a:endParaRPr lang="en-IN" sz="1800" dirty="0"/>
          </a:p>
          <a:p>
            <a:r>
              <a:rPr lang="en-IN" dirty="0"/>
              <a:t>Monitoring / Alerting Use cases </a:t>
            </a:r>
          </a:p>
          <a:p>
            <a:r>
              <a:rPr lang="en-IN" dirty="0"/>
              <a:t>Feeding data to downstream applications</a:t>
            </a:r>
          </a:p>
        </p:txBody>
      </p:sp>
      <p:sp>
        <p:nvSpPr>
          <p:cNvPr id="4" name="Text Placeholder 3"/>
          <p:cNvSpPr>
            <a:spLocks noGrp="1"/>
          </p:cNvSpPr>
          <p:nvPr>
            <p:ph type="body" sz="quarter" idx="14"/>
          </p:nvPr>
        </p:nvSpPr>
        <p:spPr/>
        <p:txBody>
          <a:bodyPr/>
          <a:lstStyle/>
          <a:p>
            <a:pPr>
              <a:defRPr/>
            </a:pPr>
            <a:r>
              <a:rPr lang="en-US" dirty="0"/>
              <a:t>Delivery Layer</a:t>
            </a:r>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3BB1D36-6692-4C62-A43F-487D0F9999ED}"/>
</file>

<file path=customXml/itemProps2.xml><?xml version="1.0" encoding="utf-8"?>
<ds:datastoreItem xmlns:ds="http://schemas.openxmlformats.org/officeDocument/2006/customXml" ds:itemID="{8CC6C7C5-0AC4-4B00-8E9E-007860D587ED}"/>
</file>

<file path=customXml/itemProps3.xml><?xml version="1.0" encoding="utf-8"?>
<ds:datastoreItem xmlns:ds="http://schemas.openxmlformats.org/officeDocument/2006/customXml" ds:itemID="{FFFD9B68-7548-4081-B37D-374B4CCAC0D4}"/>
</file>

<file path=docProps/app.xml><?xml version="1.0" encoding="utf-8"?>
<Properties xmlns="http://schemas.openxmlformats.org/officeDocument/2006/extended-properties" xmlns:vt="http://schemas.openxmlformats.org/officeDocument/2006/docPropsVTypes">
  <Template>Office Theme</Template>
  <TotalTime>3169</TotalTime>
  <Words>1993</Words>
  <Application>Microsoft Office PowerPoint</Application>
  <PresentationFormat>Widescreen</PresentationFormat>
  <Paragraphs>281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Helvetica</vt:lpstr>
      <vt:lpstr>Helvetica Light</vt:lpstr>
      <vt:lpstr>Wingdings</vt:lpstr>
      <vt:lpstr>Office Theme</vt:lpstr>
      <vt:lpstr>Generalized Streaming Data Architecture</vt:lpstr>
      <vt:lpstr>Streaming Data Systems </vt:lpstr>
      <vt:lpstr>Streaming Data System Components</vt:lpstr>
      <vt:lpstr>Generalized Architecture </vt:lpstr>
      <vt:lpstr>Architecture Components (1)</vt:lpstr>
      <vt:lpstr>Architecture Components (2)</vt:lpstr>
      <vt:lpstr>Architecture Components (3)</vt:lpstr>
      <vt:lpstr>Architecture Components (4)</vt:lpstr>
      <vt:lpstr>Architecture Components (5)</vt:lpstr>
      <vt:lpstr>Lambda Architecture </vt:lpstr>
      <vt:lpstr>Lambda Architecture</vt:lpstr>
      <vt:lpstr>Lambda Architecture (2)</vt:lpstr>
      <vt:lpstr>Lambda Architecture (3)</vt:lpstr>
      <vt:lpstr>Architectural Components (1)</vt:lpstr>
      <vt:lpstr>Architectural Components (2)</vt:lpstr>
      <vt:lpstr>Architectural Components (3)</vt:lpstr>
      <vt:lpstr>Applications of Lambda Architecture</vt:lpstr>
      <vt:lpstr> Pros and Cons of Lambda Architecture </vt:lpstr>
      <vt:lpstr>Kappa Architecture</vt:lpstr>
      <vt:lpstr>Bad thing about Lambda Architecture</vt:lpstr>
      <vt:lpstr>Kappa Architecture </vt:lpstr>
      <vt:lpstr>Kappa Architecture (2)</vt:lpstr>
      <vt:lpstr>Kappa Architecture (3)</vt:lpstr>
      <vt:lpstr> Pros and Cons of Kappa architecture </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238</cp:revision>
  <dcterms:created xsi:type="dcterms:W3CDTF">2018-10-16T06:13:57Z</dcterms:created>
  <dcterms:modified xsi:type="dcterms:W3CDTF">2025-03-17T07:07:48Z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